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0" r:id="rId5"/>
    <p:sldId id="261" r:id="rId6"/>
    <p:sldId id="262"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2"/>
  </p:normalViewPr>
  <p:slideViewPr>
    <p:cSldViewPr snapToGrid="0" snapToObjects="1">
      <p:cViewPr varScale="1">
        <p:scale>
          <a:sx n="106" d="100"/>
          <a:sy n="106"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D8A5D78-1B99-B44C-941C-C7C992FEE63A}" type="datetimeFigureOut">
              <a:rPr lang="en-US" smtClean="0"/>
              <a:t>1/23/19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15324090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8A5D78-1B99-B44C-941C-C7C992FEE63A}"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3016864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8A5D78-1B99-B44C-941C-C7C992FEE63A}"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2481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8A5D78-1B99-B44C-941C-C7C992FEE63A}" type="datetimeFigureOut">
              <a:rPr lang="en-US" smtClean="0"/>
              <a:t>1/23/19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2215582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3D8A5D78-1B99-B44C-941C-C7C992FEE63A}" type="datetimeFigureOut">
              <a:rPr lang="en-US" smtClean="0"/>
              <a:t>1/23/19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8290782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D8A5D78-1B99-B44C-941C-C7C992FEE63A}" type="datetimeFigureOut">
              <a:rPr lang="en-US" smtClean="0"/>
              <a:t>1/23/19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197966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D8A5D78-1B99-B44C-941C-C7C992FEE63A}" type="datetimeFigureOut">
              <a:rPr lang="en-US" smtClean="0"/>
              <a:t>1/23/19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23933C-1B54-424A-AA07-801E075FC71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42845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8A5D78-1B99-B44C-941C-C7C992FEE63A}" type="datetimeFigureOut">
              <a:rPr lang="en-US" smtClean="0"/>
              <a:t>1/23/19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15699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8A5D78-1B99-B44C-941C-C7C992FEE63A}" type="datetimeFigureOut">
              <a:rPr lang="en-US" smtClean="0"/>
              <a:t>1/23/19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358351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3D8A5D78-1B99-B44C-941C-C7C992FEE63A}" type="datetimeFigureOut">
              <a:rPr lang="en-US" smtClean="0"/>
              <a:t>1/23/19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109905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D8A5D78-1B99-B44C-941C-C7C992FEE63A}" type="datetimeFigureOut">
              <a:rPr lang="en-US" smtClean="0"/>
              <a:t>1/23/19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FD23933C-1B54-424A-AA07-801E075FC71A}" type="slidenum">
              <a:rPr lang="en-US" smtClean="0"/>
              <a:t>‹#›</a:t>
            </a:fld>
            <a:endParaRPr lang="en-US"/>
          </a:p>
        </p:txBody>
      </p:sp>
    </p:spTree>
    <p:extLst>
      <p:ext uri="{BB962C8B-B14F-4D97-AF65-F5344CB8AC3E}">
        <p14:creationId xmlns:p14="http://schemas.microsoft.com/office/powerpoint/2010/main" val="353253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D8A5D78-1B99-B44C-941C-C7C992FEE63A}" type="datetimeFigureOut">
              <a:rPr lang="en-US" smtClean="0"/>
              <a:t>1/23/19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D23933C-1B54-424A-AA07-801E075FC71A}" type="slidenum">
              <a:rPr lang="en-US" smtClean="0"/>
              <a:t>‹#›</a:t>
            </a:fld>
            <a:endParaRPr lang="en-US"/>
          </a:p>
        </p:txBody>
      </p:sp>
    </p:spTree>
    <p:extLst>
      <p:ext uri="{BB962C8B-B14F-4D97-AF65-F5344CB8AC3E}">
        <p14:creationId xmlns:p14="http://schemas.microsoft.com/office/powerpoint/2010/main" val="26998003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18FD-38C2-434E-8D61-BAEDC7222A2E}"/>
              </a:ext>
            </a:extLst>
          </p:cNvPr>
          <p:cNvSpPr>
            <a:spLocks noGrp="1"/>
          </p:cNvSpPr>
          <p:nvPr>
            <p:ph type="ctrTitle"/>
          </p:nvPr>
        </p:nvSpPr>
        <p:spPr>
          <a:xfrm>
            <a:off x="5498590" y="988741"/>
            <a:ext cx="5888754" cy="4880518"/>
          </a:xfrm>
          <a:noFill/>
          <a:ln>
            <a:noFill/>
          </a:ln>
        </p:spPr>
        <p:txBody>
          <a:bodyPr wrap="square">
            <a:normAutofit/>
          </a:bodyPr>
          <a:lstStyle/>
          <a:p>
            <a:pPr algn="l"/>
            <a:r>
              <a:rPr lang="en-US" sz="3700" b="1">
                <a:solidFill>
                  <a:schemeClr val="tx1"/>
                </a:solidFill>
              </a:rPr>
              <a:t>The Battle of the Neighborhoods</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D0DB307-2CB9-5C46-9A5B-6DD6E1ACE9A8}"/>
              </a:ext>
            </a:extLst>
          </p:cNvPr>
          <p:cNvSpPr>
            <a:spLocks noGrp="1"/>
          </p:cNvSpPr>
          <p:nvPr>
            <p:ph type="subTitle" idx="1"/>
          </p:nvPr>
        </p:nvSpPr>
        <p:spPr>
          <a:xfrm>
            <a:off x="1867700" y="2007220"/>
            <a:ext cx="2357553" cy="2843560"/>
          </a:xfrm>
        </p:spPr>
        <p:txBody>
          <a:bodyPr anchor="ctr">
            <a:normAutofit/>
          </a:bodyPr>
          <a:lstStyle/>
          <a:p>
            <a:pPr algn="r"/>
            <a:r>
              <a:rPr lang="en-US" dirty="0">
                <a:solidFill>
                  <a:srgbClr val="FFFFFF"/>
                </a:solidFill>
              </a:rPr>
              <a:t>Coursera Capstone</a:t>
            </a:r>
          </a:p>
          <a:p>
            <a:pPr algn="r"/>
            <a:r>
              <a:rPr lang="en-US" dirty="0">
                <a:solidFill>
                  <a:srgbClr val="FFFFFF"/>
                </a:solidFill>
              </a:rPr>
              <a:t>Brian Feldman</a:t>
            </a:r>
          </a:p>
        </p:txBody>
      </p:sp>
    </p:spTree>
    <p:extLst>
      <p:ext uri="{BB962C8B-B14F-4D97-AF65-F5344CB8AC3E}">
        <p14:creationId xmlns:p14="http://schemas.microsoft.com/office/powerpoint/2010/main" val="3229519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D292D-CF40-5B45-A1BE-735CC1600C5F}"/>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Overview</a:t>
            </a:r>
          </a:p>
        </p:txBody>
      </p:sp>
      <p:sp>
        <p:nvSpPr>
          <p:cNvPr id="3" name="Content Placeholder 2">
            <a:extLst>
              <a:ext uri="{FF2B5EF4-FFF2-40B4-BE49-F238E27FC236}">
                <a16:creationId xmlns:a16="http://schemas.microsoft.com/office/drawing/2014/main" id="{4281E54A-2F19-A94D-BCD6-8B4E4766C21C}"/>
              </a:ext>
            </a:extLst>
          </p:cNvPr>
          <p:cNvSpPr>
            <a:spLocks noGrp="1"/>
          </p:cNvSpPr>
          <p:nvPr>
            <p:ph idx="1"/>
          </p:nvPr>
        </p:nvSpPr>
        <p:spPr>
          <a:xfrm>
            <a:off x="643468" y="2638044"/>
            <a:ext cx="3363974" cy="3415622"/>
          </a:xfrm>
        </p:spPr>
        <p:txBody>
          <a:bodyPr>
            <a:normAutofit/>
          </a:bodyPr>
          <a:lstStyle/>
          <a:p>
            <a:pPr marL="0" indent="0">
              <a:lnSpc>
                <a:spcPct val="90000"/>
              </a:lnSpc>
              <a:buNone/>
            </a:pPr>
            <a:r>
              <a:rPr lang="en-US" sz="1700">
                <a:solidFill>
                  <a:schemeClr val="bg1"/>
                </a:solidFill>
              </a:rPr>
              <a:t>Pittsburgh has grown and reinvented itself significantly over the past 30 years.  Through this development, each neighborhood’s offerings has changed.  The findings from this analysis can be beneficial to the following groups.</a:t>
            </a:r>
          </a:p>
          <a:p>
            <a:pPr>
              <a:lnSpc>
                <a:spcPct val="90000"/>
              </a:lnSpc>
            </a:pPr>
            <a:r>
              <a:rPr lang="en-US" sz="1700">
                <a:solidFill>
                  <a:schemeClr val="bg1"/>
                </a:solidFill>
              </a:rPr>
              <a:t>Residents moving from out of town</a:t>
            </a:r>
          </a:p>
          <a:p>
            <a:pPr>
              <a:lnSpc>
                <a:spcPct val="90000"/>
              </a:lnSpc>
            </a:pPr>
            <a:r>
              <a:rPr lang="en-US" sz="1700">
                <a:solidFill>
                  <a:schemeClr val="bg1"/>
                </a:solidFill>
              </a:rPr>
              <a:t>City residents evaluating suburbs</a:t>
            </a:r>
          </a:p>
          <a:p>
            <a:pPr>
              <a:lnSpc>
                <a:spcPct val="90000"/>
              </a:lnSpc>
            </a:pPr>
            <a:r>
              <a:rPr lang="en-US" sz="1700">
                <a:solidFill>
                  <a:schemeClr val="bg1"/>
                </a:solidFill>
              </a:rPr>
              <a:t>Residents and visitors looking to review neighborhoods</a:t>
            </a:r>
          </a:p>
        </p:txBody>
      </p:sp>
      <p:pic>
        <p:nvPicPr>
          <p:cNvPr id="1026" name="Picture 2" descr="https://www.duq.edu/assets/images/student-life/2012%20redesign/pittsburgh-masthead-dicello.jpg">
            <a:extLst>
              <a:ext uri="{FF2B5EF4-FFF2-40B4-BE49-F238E27FC236}">
                <a16:creationId xmlns:a16="http://schemas.microsoft.com/office/drawing/2014/main" id="{B3123054-9836-1849-A6F9-A054918C67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37" r="9030" b="1"/>
          <a:stretch/>
        </p:blipFill>
        <p:spPr bwMode="auto">
          <a:xfrm>
            <a:off x="5297763" y="1590550"/>
            <a:ext cx="6250769" cy="351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59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9425792A-EBC3-3A4A-B08B-94BD019BD181}"/>
              </a:ext>
            </a:extLst>
          </p:cNvPr>
          <p:cNvPicPr>
            <a:picLocks noChangeAspect="1"/>
          </p:cNvPicPr>
          <p:nvPr/>
        </p:nvPicPr>
        <p:blipFill>
          <a:blip r:embed="rId2"/>
          <a:stretch>
            <a:fillRect/>
          </a:stretch>
        </p:blipFill>
        <p:spPr>
          <a:xfrm>
            <a:off x="704642" y="219971"/>
            <a:ext cx="3905777" cy="2823267"/>
          </a:xfrm>
          <a:prstGeom prst="rect">
            <a:avLst/>
          </a:prstGeom>
        </p:spPr>
      </p:pic>
      <p:sp>
        <p:nvSpPr>
          <p:cNvPr id="74" name="Rectangle 73">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D292D-CF40-5B45-A1BE-735CC1600C5F}"/>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a:t>dormont</a:t>
            </a:r>
          </a:p>
        </p:txBody>
      </p:sp>
      <p:pic>
        <p:nvPicPr>
          <p:cNvPr id="7" name="Picture 6" descr="A close up of a map&#13;&#10;&#13;&#10;Description automatically generated">
            <a:extLst>
              <a:ext uri="{FF2B5EF4-FFF2-40B4-BE49-F238E27FC236}">
                <a16:creationId xmlns:a16="http://schemas.microsoft.com/office/drawing/2014/main" id="{F0B26EBA-65B8-CB48-A0FA-15E6BD2DA9FD}"/>
              </a:ext>
            </a:extLst>
          </p:cNvPr>
          <p:cNvPicPr>
            <a:picLocks noChangeAspect="1"/>
          </p:cNvPicPr>
          <p:nvPr/>
        </p:nvPicPr>
        <p:blipFill>
          <a:blip r:embed="rId3"/>
          <a:stretch>
            <a:fillRect/>
          </a:stretch>
        </p:blipFill>
        <p:spPr>
          <a:xfrm>
            <a:off x="416511" y="3428999"/>
            <a:ext cx="4482037" cy="2734043"/>
          </a:xfrm>
          <a:prstGeom prst="rect">
            <a:avLst/>
          </a:prstGeom>
        </p:spPr>
      </p:pic>
      <p:sp>
        <p:nvSpPr>
          <p:cNvPr id="3" name="Content Placeholder 2">
            <a:extLst>
              <a:ext uri="{FF2B5EF4-FFF2-40B4-BE49-F238E27FC236}">
                <a16:creationId xmlns:a16="http://schemas.microsoft.com/office/drawing/2014/main" id="{4281E54A-2F19-A94D-BCD6-8B4E4766C21C}"/>
              </a:ext>
            </a:extLst>
          </p:cNvPr>
          <p:cNvSpPr>
            <a:spLocks noGrp="1"/>
          </p:cNvSpPr>
          <p:nvPr>
            <p:ph idx="1"/>
          </p:nvPr>
        </p:nvSpPr>
        <p:spPr>
          <a:xfrm>
            <a:off x="6119732" y="2858703"/>
            <a:ext cx="5285791" cy="3042547"/>
          </a:xfrm>
        </p:spPr>
        <p:txBody>
          <a:bodyPr>
            <a:normAutofit lnSpcReduction="10000"/>
          </a:bodyPr>
          <a:lstStyle/>
          <a:p>
            <a:pPr>
              <a:buClr>
                <a:schemeClr val="tx1"/>
              </a:buClr>
            </a:pPr>
            <a:r>
              <a:rPr lang="en-US" dirty="0">
                <a:solidFill>
                  <a:srgbClr val="FFFFFF"/>
                </a:solidFill>
              </a:rPr>
              <a:t>Dormont has about 10% the global average with both fast food and restaurants.  People interested in having a greater food selection would enjoy this neighborhood.  </a:t>
            </a:r>
          </a:p>
          <a:p>
            <a:pPr>
              <a:buClr>
                <a:schemeClr val="tx1"/>
              </a:buClr>
            </a:pPr>
            <a:r>
              <a:rPr lang="en-US" dirty="0">
                <a:solidFill>
                  <a:srgbClr val="FFFFFF"/>
                </a:solidFill>
              </a:rPr>
              <a:t>Due to the higher incidence of fast food, some of the restaurants may be focused more on the lower end of the price spectrum.</a:t>
            </a:r>
          </a:p>
          <a:p>
            <a:pPr>
              <a:buClr>
                <a:schemeClr val="tx1"/>
              </a:buClr>
            </a:pPr>
            <a:r>
              <a:rPr lang="en-US" dirty="0">
                <a:solidFill>
                  <a:srgbClr val="FFFFFF"/>
                </a:solidFill>
              </a:rPr>
              <a:t>Shopping is about 15% lower than the global mean so this neighborhood would not be ideal for people who enjoy shopping.</a:t>
            </a:r>
          </a:p>
        </p:txBody>
      </p:sp>
    </p:spTree>
    <p:extLst>
      <p:ext uri="{BB962C8B-B14F-4D97-AF65-F5344CB8AC3E}">
        <p14:creationId xmlns:p14="http://schemas.microsoft.com/office/powerpoint/2010/main" val="1780718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D292D-CF40-5B45-A1BE-735CC1600C5F}"/>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dirty="0" err="1"/>
              <a:t>Swickley</a:t>
            </a:r>
            <a:endParaRPr lang="en-US" dirty="0"/>
          </a:p>
        </p:txBody>
      </p:sp>
      <p:sp>
        <p:nvSpPr>
          <p:cNvPr id="3" name="Content Placeholder 2">
            <a:extLst>
              <a:ext uri="{FF2B5EF4-FFF2-40B4-BE49-F238E27FC236}">
                <a16:creationId xmlns:a16="http://schemas.microsoft.com/office/drawing/2014/main" id="{4281E54A-2F19-A94D-BCD6-8B4E4766C21C}"/>
              </a:ext>
            </a:extLst>
          </p:cNvPr>
          <p:cNvSpPr>
            <a:spLocks noGrp="1"/>
          </p:cNvSpPr>
          <p:nvPr>
            <p:ph idx="1"/>
          </p:nvPr>
        </p:nvSpPr>
        <p:spPr>
          <a:xfrm>
            <a:off x="6119732" y="2858703"/>
            <a:ext cx="5285791" cy="3042547"/>
          </a:xfrm>
        </p:spPr>
        <p:txBody>
          <a:bodyPr>
            <a:normAutofit/>
          </a:bodyPr>
          <a:lstStyle/>
          <a:p>
            <a:pPr>
              <a:buClr>
                <a:schemeClr val="tx1"/>
              </a:buClr>
            </a:pPr>
            <a:r>
              <a:rPr lang="en-US" dirty="0" err="1">
                <a:solidFill>
                  <a:srgbClr val="FFFFFF"/>
                </a:solidFill>
              </a:rPr>
              <a:t>Swickley</a:t>
            </a:r>
            <a:r>
              <a:rPr lang="en-US" dirty="0">
                <a:solidFill>
                  <a:srgbClr val="FFFFFF"/>
                </a:solidFill>
              </a:rPr>
              <a:t> has a 15% higher presence of restaurants than the global average while falling within 5% of the average for each of the other </a:t>
            </a:r>
            <a:r>
              <a:rPr lang="en-US" dirty="0" err="1">
                <a:solidFill>
                  <a:srgbClr val="FFFFFF"/>
                </a:solidFill>
              </a:rPr>
              <a:t>categtories</a:t>
            </a:r>
            <a:r>
              <a:rPr lang="en-US" dirty="0">
                <a:solidFill>
                  <a:srgbClr val="FFFFFF"/>
                </a:solidFill>
              </a:rPr>
              <a:t>.</a:t>
            </a:r>
          </a:p>
          <a:p>
            <a:pPr marL="0" indent="0">
              <a:buClr>
                <a:schemeClr val="tx1"/>
              </a:buClr>
              <a:buNone/>
            </a:pPr>
            <a:endParaRPr lang="en-US" dirty="0">
              <a:solidFill>
                <a:srgbClr val="FFFFFF"/>
              </a:solidFill>
            </a:endParaRPr>
          </a:p>
          <a:p>
            <a:pPr>
              <a:buClr>
                <a:schemeClr val="tx1"/>
              </a:buClr>
            </a:pPr>
            <a:r>
              <a:rPr lang="en-US" dirty="0">
                <a:solidFill>
                  <a:srgbClr val="FFFFFF"/>
                </a:solidFill>
              </a:rPr>
              <a:t>Since most of the businesses in this neighborhood seem to be centered around a main area, there is likely a vibrant downtown area with more high end stores and restaurants.</a:t>
            </a:r>
          </a:p>
        </p:txBody>
      </p:sp>
      <p:pic>
        <p:nvPicPr>
          <p:cNvPr id="8" name="Picture 7" descr="A close up of a map&#13;&#10;&#13;&#10;Description automatically generated">
            <a:extLst>
              <a:ext uri="{FF2B5EF4-FFF2-40B4-BE49-F238E27FC236}">
                <a16:creationId xmlns:a16="http://schemas.microsoft.com/office/drawing/2014/main" id="{DD777EF8-9CA1-A84A-8154-6C4800929A25}"/>
              </a:ext>
            </a:extLst>
          </p:cNvPr>
          <p:cNvPicPr>
            <a:picLocks noChangeAspect="1"/>
          </p:cNvPicPr>
          <p:nvPr/>
        </p:nvPicPr>
        <p:blipFill>
          <a:blip r:embed="rId2"/>
          <a:stretch>
            <a:fillRect/>
          </a:stretch>
        </p:blipFill>
        <p:spPr>
          <a:xfrm>
            <a:off x="367274" y="3386137"/>
            <a:ext cx="4572804" cy="2717751"/>
          </a:xfrm>
          <a:prstGeom prst="rect">
            <a:avLst/>
          </a:prstGeom>
        </p:spPr>
      </p:pic>
      <p:pic>
        <p:nvPicPr>
          <p:cNvPr id="10" name="Picture 9" descr="A screenshot of a cell phone&#13;&#10;&#13;&#10;Description automatically generated">
            <a:extLst>
              <a:ext uri="{FF2B5EF4-FFF2-40B4-BE49-F238E27FC236}">
                <a16:creationId xmlns:a16="http://schemas.microsoft.com/office/drawing/2014/main" id="{84096CDF-3A52-0241-BFF2-04A5D9D1717A}"/>
              </a:ext>
            </a:extLst>
          </p:cNvPr>
          <p:cNvPicPr>
            <a:picLocks noChangeAspect="1"/>
          </p:cNvPicPr>
          <p:nvPr/>
        </p:nvPicPr>
        <p:blipFill rotWithShape="1">
          <a:blip r:embed="rId3"/>
          <a:srcRect r="2095"/>
          <a:stretch/>
        </p:blipFill>
        <p:spPr>
          <a:xfrm>
            <a:off x="704641" y="236603"/>
            <a:ext cx="3905778" cy="2763772"/>
          </a:xfrm>
          <a:prstGeom prst="rect">
            <a:avLst/>
          </a:prstGeom>
        </p:spPr>
      </p:pic>
    </p:spTree>
    <p:extLst>
      <p:ext uri="{BB962C8B-B14F-4D97-AF65-F5344CB8AC3E}">
        <p14:creationId xmlns:p14="http://schemas.microsoft.com/office/powerpoint/2010/main" val="3627832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A screenshot of a cell phone&#13;&#10;&#13;&#10;Description automatically generated">
            <a:extLst>
              <a:ext uri="{FF2B5EF4-FFF2-40B4-BE49-F238E27FC236}">
                <a16:creationId xmlns:a16="http://schemas.microsoft.com/office/drawing/2014/main" id="{68DA89D5-1A16-834E-BB78-6389423ED01D}"/>
              </a:ext>
            </a:extLst>
          </p:cNvPr>
          <p:cNvPicPr>
            <a:picLocks noChangeAspect="1"/>
          </p:cNvPicPr>
          <p:nvPr/>
        </p:nvPicPr>
        <p:blipFill>
          <a:blip r:embed="rId2"/>
          <a:stretch>
            <a:fillRect/>
          </a:stretch>
        </p:blipFill>
        <p:spPr>
          <a:xfrm>
            <a:off x="704641" y="243682"/>
            <a:ext cx="3961716" cy="2756694"/>
          </a:xfrm>
          <a:prstGeom prst="rect">
            <a:avLst/>
          </a:prstGeom>
        </p:spPr>
      </p:pic>
      <p:sp>
        <p:nvSpPr>
          <p:cNvPr id="74" name="Rectangle 73">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D292D-CF40-5B45-A1BE-735CC1600C5F}"/>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dirty="0"/>
              <a:t>Duquesne</a:t>
            </a:r>
          </a:p>
        </p:txBody>
      </p:sp>
      <p:sp>
        <p:nvSpPr>
          <p:cNvPr id="3" name="Content Placeholder 2">
            <a:extLst>
              <a:ext uri="{FF2B5EF4-FFF2-40B4-BE49-F238E27FC236}">
                <a16:creationId xmlns:a16="http://schemas.microsoft.com/office/drawing/2014/main" id="{4281E54A-2F19-A94D-BCD6-8B4E4766C21C}"/>
              </a:ext>
            </a:extLst>
          </p:cNvPr>
          <p:cNvSpPr>
            <a:spLocks noGrp="1"/>
          </p:cNvSpPr>
          <p:nvPr>
            <p:ph idx="1"/>
          </p:nvPr>
        </p:nvSpPr>
        <p:spPr>
          <a:xfrm>
            <a:off x="6119732" y="2858703"/>
            <a:ext cx="5285791" cy="3042547"/>
          </a:xfrm>
        </p:spPr>
        <p:txBody>
          <a:bodyPr>
            <a:normAutofit/>
          </a:bodyPr>
          <a:lstStyle/>
          <a:p>
            <a:pPr>
              <a:buClr>
                <a:schemeClr val="tx1"/>
              </a:buClr>
            </a:pPr>
            <a:r>
              <a:rPr lang="en-US" dirty="0">
                <a:solidFill>
                  <a:srgbClr val="FFFFFF"/>
                </a:solidFill>
              </a:rPr>
              <a:t>Duquesne is above the global mean in fast food (6%), shopping (10%), and transport (7%).  This makes it appear as if the neighborhood is a downtown hub for a lower end neighborhood, but upon inspection of the map it is near an amusement park.  </a:t>
            </a:r>
          </a:p>
          <a:p>
            <a:pPr>
              <a:buClr>
                <a:schemeClr val="tx1"/>
              </a:buClr>
            </a:pPr>
            <a:r>
              <a:rPr lang="en-US" dirty="0">
                <a:solidFill>
                  <a:srgbClr val="FFFFFF"/>
                </a:solidFill>
              </a:rPr>
              <a:t>Many of the food stands at the amusement park are considered fast food and therefore skew the results of this neighborhood.</a:t>
            </a:r>
          </a:p>
        </p:txBody>
      </p:sp>
      <p:pic>
        <p:nvPicPr>
          <p:cNvPr id="7" name="Picture 6" descr="A close up of a map&#13;&#10;&#13;&#10;Description automatically generated">
            <a:extLst>
              <a:ext uri="{FF2B5EF4-FFF2-40B4-BE49-F238E27FC236}">
                <a16:creationId xmlns:a16="http://schemas.microsoft.com/office/drawing/2014/main" id="{F2D1704D-00EC-5742-AE07-9E2C169C729C}"/>
              </a:ext>
            </a:extLst>
          </p:cNvPr>
          <p:cNvPicPr>
            <a:picLocks noChangeAspect="1"/>
          </p:cNvPicPr>
          <p:nvPr/>
        </p:nvPicPr>
        <p:blipFill>
          <a:blip r:embed="rId3"/>
          <a:stretch>
            <a:fillRect/>
          </a:stretch>
        </p:blipFill>
        <p:spPr>
          <a:xfrm>
            <a:off x="367274" y="3380334"/>
            <a:ext cx="4535955" cy="2723554"/>
          </a:xfrm>
          <a:prstGeom prst="rect">
            <a:avLst/>
          </a:prstGeom>
        </p:spPr>
      </p:pic>
    </p:spTree>
    <p:extLst>
      <p:ext uri="{BB962C8B-B14F-4D97-AF65-F5344CB8AC3E}">
        <p14:creationId xmlns:p14="http://schemas.microsoft.com/office/powerpoint/2010/main" val="3009900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descr="A screenshot of a cell phone&#13;&#10;&#13;&#10;Description automatically generated">
            <a:extLst>
              <a:ext uri="{FF2B5EF4-FFF2-40B4-BE49-F238E27FC236}">
                <a16:creationId xmlns:a16="http://schemas.microsoft.com/office/drawing/2014/main" id="{DBF569DA-8B71-204A-87CE-92A32EAD18D4}"/>
              </a:ext>
            </a:extLst>
          </p:cNvPr>
          <p:cNvPicPr>
            <a:picLocks noChangeAspect="1"/>
          </p:cNvPicPr>
          <p:nvPr/>
        </p:nvPicPr>
        <p:blipFill>
          <a:blip r:embed="rId2"/>
          <a:stretch>
            <a:fillRect/>
          </a:stretch>
        </p:blipFill>
        <p:spPr>
          <a:xfrm>
            <a:off x="704641" y="243682"/>
            <a:ext cx="3961716" cy="2796505"/>
          </a:xfrm>
          <a:prstGeom prst="rect">
            <a:avLst/>
          </a:prstGeom>
        </p:spPr>
      </p:pic>
      <p:pic>
        <p:nvPicPr>
          <p:cNvPr id="6" name="Picture 5" descr="A close up of a map&#13;&#10;&#13;&#10;Description automatically generated">
            <a:extLst>
              <a:ext uri="{FF2B5EF4-FFF2-40B4-BE49-F238E27FC236}">
                <a16:creationId xmlns:a16="http://schemas.microsoft.com/office/drawing/2014/main" id="{5CA9FDFA-9B67-AE46-87B6-43D0340EBFB9}"/>
              </a:ext>
            </a:extLst>
          </p:cNvPr>
          <p:cNvPicPr>
            <a:picLocks noChangeAspect="1"/>
          </p:cNvPicPr>
          <p:nvPr/>
        </p:nvPicPr>
        <p:blipFill>
          <a:blip r:embed="rId3"/>
          <a:stretch>
            <a:fillRect/>
          </a:stretch>
        </p:blipFill>
        <p:spPr>
          <a:xfrm>
            <a:off x="367274" y="3380335"/>
            <a:ext cx="4532630" cy="2723554"/>
          </a:xfrm>
          <a:prstGeom prst="rect">
            <a:avLst/>
          </a:prstGeom>
        </p:spPr>
      </p:pic>
      <p:sp>
        <p:nvSpPr>
          <p:cNvPr id="74" name="Rectangle 73">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D292D-CF40-5B45-A1BE-735CC1600C5F}"/>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dirty="0"/>
              <a:t>East Pittsburgh</a:t>
            </a:r>
          </a:p>
        </p:txBody>
      </p:sp>
      <p:sp>
        <p:nvSpPr>
          <p:cNvPr id="3" name="Content Placeholder 2">
            <a:extLst>
              <a:ext uri="{FF2B5EF4-FFF2-40B4-BE49-F238E27FC236}">
                <a16:creationId xmlns:a16="http://schemas.microsoft.com/office/drawing/2014/main" id="{4281E54A-2F19-A94D-BCD6-8B4E4766C21C}"/>
              </a:ext>
            </a:extLst>
          </p:cNvPr>
          <p:cNvSpPr>
            <a:spLocks noGrp="1"/>
          </p:cNvSpPr>
          <p:nvPr>
            <p:ph idx="1"/>
          </p:nvPr>
        </p:nvSpPr>
        <p:spPr>
          <a:xfrm>
            <a:off x="6119732" y="2858703"/>
            <a:ext cx="5285791" cy="3042547"/>
          </a:xfrm>
        </p:spPr>
        <p:txBody>
          <a:bodyPr>
            <a:normAutofit/>
          </a:bodyPr>
          <a:lstStyle/>
          <a:p>
            <a:pPr>
              <a:buClr>
                <a:schemeClr val="tx1"/>
              </a:buClr>
            </a:pPr>
            <a:r>
              <a:rPr lang="en-US" dirty="0">
                <a:solidFill>
                  <a:srgbClr val="FFFFFF"/>
                </a:solidFill>
              </a:rPr>
              <a:t>East Pittsburgh is above the global mean in fast food (7%), shopping (5%), and entertainment (3%).  This shows the neighborhood is likely close to a cultural hub of the city.</a:t>
            </a:r>
          </a:p>
          <a:p>
            <a:pPr>
              <a:buClr>
                <a:schemeClr val="tx1"/>
              </a:buClr>
            </a:pPr>
            <a:r>
              <a:rPr lang="en-US" dirty="0">
                <a:solidFill>
                  <a:srgbClr val="FFFFFF"/>
                </a:solidFill>
              </a:rPr>
              <a:t>Based on the map, it is close to many other neighborhoods with other venues that may influence its cluster types.</a:t>
            </a:r>
          </a:p>
        </p:txBody>
      </p:sp>
    </p:spTree>
    <p:extLst>
      <p:ext uri="{BB962C8B-B14F-4D97-AF65-F5344CB8AC3E}">
        <p14:creationId xmlns:p14="http://schemas.microsoft.com/office/powerpoint/2010/main" val="429374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D292D-CF40-5B45-A1BE-735CC1600C5F}"/>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dirty="0">
                <a:solidFill>
                  <a:schemeClr val="bg1"/>
                </a:solidFill>
              </a:rPr>
              <a:t>Conclusion</a:t>
            </a:r>
          </a:p>
        </p:txBody>
      </p:sp>
      <p:sp>
        <p:nvSpPr>
          <p:cNvPr id="3" name="Content Placeholder 2">
            <a:extLst>
              <a:ext uri="{FF2B5EF4-FFF2-40B4-BE49-F238E27FC236}">
                <a16:creationId xmlns:a16="http://schemas.microsoft.com/office/drawing/2014/main" id="{4281E54A-2F19-A94D-BCD6-8B4E4766C21C}"/>
              </a:ext>
            </a:extLst>
          </p:cNvPr>
          <p:cNvSpPr>
            <a:spLocks noGrp="1"/>
          </p:cNvSpPr>
          <p:nvPr>
            <p:ph idx="1"/>
          </p:nvPr>
        </p:nvSpPr>
        <p:spPr>
          <a:xfrm>
            <a:off x="643468" y="2638044"/>
            <a:ext cx="3363974" cy="3415622"/>
          </a:xfrm>
        </p:spPr>
        <p:txBody>
          <a:bodyPr>
            <a:normAutofit/>
          </a:bodyPr>
          <a:lstStyle/>
          <a:p>
            <a:pPr marL="0" indent="0">
              <a:lnSpc>
                <a:spcPct val="90000"/>
              </a:lnSpc>
              <a:buNone/>
            </a:pPr>
            <a:r>
              <a:rPr lang="en-US" sz="1700" dirty="0">
                <a:solidFill>
                  <a:schemeClr val="bg1"/>
                </a:solidFill>
              </a:rPr>
              <a:t>Pittsburgh’s variety of venues offers a berth of neighborhoods where anyone can find something they enjoy.  </a:t>
            </a:r>
          </a:p>
          <a:p>
            <a:pPr marL="0" indent="0">
              <a:lnSpc>
                <a:spcPct val="90000"/>
              </a:lnSpc>
              <a:buNone/>
            </a:pPr>
            <a:endParaRPr lang="en-US" sz="1700" dirty="0">
              <a:solidFill>
                <a:schemeClr val="bg1"/>
              </a:solidFill>
            </a:endParaRPr>
          </a:p>
          <a:p>
            <a:pPr marL="0" indent="0">
              <a:lnSpc>
                <a:spcPct val="90000"/>
              </a:lnSpc>
              <a:buNone/>
            </a:pPr>
            <a:r>
              <a:rPr lang="en-US" sz="1700" dirty="0">
                <a:solidFill>
                  <a:schemeClr val="bg1"/>
                </a:solidFill>
              </a:rPr>
              <a:t>Furthermore, these neighborhoods can use this analysis to identify what types of businesses they zone in the future.</a:t>
            </a:r>
          </a:p>
        </p:txBody>
      </p:sp>
      <p:pic>
        <p:nvPicPr>
          <p:cNvPr id="1026" name="Picture 2" descr="https://www.duq.edu/assets/images/student-life/2012%20redesign/pittsburgh-masthead-dicello.jpg">
            <a:extLst>
              <a:ext uri="{FF2B5EF4-FFF2-40B4-BE49-F238E27FC236}">
                <a16:creationId xmlns:a16="http://schemas.microsoft.com/office/drawing/2014/main" id="{B3123054-9836-1849-A6F9-A054918C67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37" r="9030" b="1"/>
          <a:stretch/>
        </p:blipFill>
        <p:spPr bwMode="auto">
          <a:xfrm>
            <a:off x="5297763" y="1590550"/>
            <a:ext cx="6250769" cy="351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45310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{90461E54-60C8-E144-9274-B6CAED3D778E}tf10001120</Template>
  <TotalTime>93</TotalTime>
  <Words>376</Words>
  <Application>Microsoft Macintosh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Parcel</vt:lpstr>
      <vt:lpstr>The Battle of the Neighborhoods</vt:lpstr>
      <vt:lpstr>Overview</vt:lpstr>
      <vt:lpstr>dormont</vt:lpstr>
      <vt:lpstr>Swickley</vt:lpstr>
      <vt:lpstr>Duquesne</vt:lpstr>
      <vt:lpstr>East Pittsburgh</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Neighborhoods</dc:title>
  <dc:creator>Brian Feldman</dc:creator>
  <cp:lastModifiedBy>Brian Feldman</cp:lastModifiedBy>
  <cp:revision>6</cp:revision>
  <dcterms:created xsi:type="dcterms:W3CDTF">2019-01-23T16:15:22Z</dcterms:created>
  <dcterms:modified xsi:type="dcterms:W3CDTF">2019-01-23T17:48:58Z</dcterms:modified>
</cp:coreProperties>
</file>